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8"/>
  </p:notesMasterIdLst>
  <p:handoutMasterIdLst>
    <p:handoutMasterId r:id="rId19"/>
  </p:handoutMasterIdLst>
  <p:sldIdLst>
    <p:sldId id="328" r:id="rId3"/>
    <p:sldId id="500" r:id="rId4"/>
    <p:sldId id="501" r:id="rId5"/>
    <p:sldId id="502" r:id="rId6"/>
    <p:sldId id="503" r:id="rId7"/>
    <p:sldId id="504" r:id="rId8"/>
    <p:sldId id="505" r:id="rId9"/>
    <p:sldId id="506" r:id="rId10"/>
    <p:sldId id="511" r:id="rId11"/>
    <p:sldId id="512" r:id="rId12"/>
    <p:sldId id="513" r:id="rId13"/>
    <p:sldId id="507" r:id="rId14"/>
    <p:sldId id="510" r:id="rId15"/>
    <p:sldId id="509" r:id="rId16"/>
    <p:sldId id="268" r:id="rId17"/>
  </p:sldIdLst>
  <p:sldSz cx="9144000" cy="5143500" type="screen16x9"/>
  <p:notesSz cx="6805613" cy="9944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ku Kumbul" initials="UK" lastIdx="3" clrIdx="0"/>
  <p:cmAuthor id="2" name="Microsoft Office User" initials="Office" lastIdx="1" clrIdx="1"/>
  <p:cmAuthor id="3" name="Microsoft Office User" initials="Office [2]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  <a:srgbClr val="108210"/>
    <a:srgbClr val="E46C0A"/>
    <a:srgbClr val="77933C"/>
    <a:srgbClr val="FFFFFF"/>
    <a:srgbClr val="FF300D"/>
    <a:srgbClr val="CC9900"/>
    <a:srgbClr val="0000FE"/>
    <a:srgbClr val="BACFBA"/>
    <a:srgbClr val="FC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88" autoAdjust="0"/>
    <p:restoredTop sz="86223" autoAdjust="0"/>
  </p:normalViewPr>
  <p:slideViewPr>
    <p:cSldViewPr snapToGrid="0" snapToObjects="1">
      <p:cViewPr varScale="1">
        <p:scale>
          <a:sx n="130" d="100"/>
          <a:sy n="130" d="100"/>
        </p:scale>
        <p:origin x="1590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39" y="9445169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708AC-0D1A-4A95-AEAD-1DC7DA9CEEAA}" type="datetimeFigureOut">
              <a:rPr lang="en-GB" smtClean="0"/>
              <a:t>04/07/2024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1CC2A-3333-4A9D-AB5D-A36EDE17BA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72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1CC2A-3333-4A9D-AB5D-A36EDE17BA1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7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A984C-228E-4769-9E4B-5185232404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470" y="176210"/>
            <a:ext cx="1343118" cy="8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2259-B294-4AA3-9F58-50C37229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2192" y="2177495"/>
            <a:ext cx="7265534" cy="1025802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221CDB-B011-4819-8450-D7ED711E9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624" y="205979"/>
            <a:ext cx="865429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624" y="1200151"/>
            <a:ext cx="8654293" cy="327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B0F32-E04D-47CB-BF6A-1689D9F07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641" y="469763"/>
            <a:ext cx="6976929" cy="2229538"/>
          </a:xfrm>
        </p:spPr>
        <p:txBody>
          <a:bodyPr/>
          <a:lstStyle/>
          <a:p>
            <a:pPr algn="ctr"/>
            <a:r>
              <a:rPr lang="en-GB" sz="4000" dirty="0"/>
              <a:t>Rectangular Patch with Side Walls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D8389A8-55B4-41E3-B450-0D23C259AEA1}"/>
              </a:ext>
            </a:extLst>
          </p:cNvPr>
          <p:cNvSpPr txBox="1">
            <a:spLocks/>
          </p:cNvSpPr>
          <p:nvPr/>
        </p:nvSpPr>
        <p:spPr>
          <a:xfrm>
            <a:off x="1802192" y="3141407"/>
            <a:ext cx="7067378" cy="1820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NL" sz="2400" dirty="0"/>
              <a:t>Feza </a:t>
            </a:r>
            <a:r>
              <a:rPr lang="en-NL" sz="2400" dirty="0" err="1"/>
              <a:t>Turgay</a:t>
            </a:r>
            <a:r>
              <a:rPr lang="en-NL" sz="2400" dirty="0"/>
              <a:t> </a:t>
            </a:r>
            <a:r>
              <a:rPr lang="en-NL" sz="2400" dirty="0" err="1"/>
              <a:t>Celik</a:t>
            </a:r>
            <a:endParaRPr lang="en-NL" sz="2400" dirty="0"/>
          </a:p>
          <a:p>
            <a:pPr algn="ctr"/>
            <a:r>
              <a:rPr lang="tr-TR" sz="1400" i="1" dirty="0"/>
              <a:t>S</a:t>
            </a:r>
            <a:r>
              <a:rPr lang="en-NL" sz="1400" i="1" dirty="0"/>
              <a:t>upervised by : Dr. </a:t>
            </a:r>
            <a:r>
              <a:rPr lang="en-GB" sz="1400" i="1" dirty="0"/>
              <a:t>Kamil </a:t>
            </a:r>
            <a:r>
              <a:rPr lang="en-GB" sz="1400" i="1" dirty="0" err="1"/>
              <a:t>Karacuha</a:t>
            </a:r>
            <a:endParaRPr lang="en-GB" sz="1400" i="1" dirty="0"/>
          </a:p>
          <a:p>
            <a:pPr algn="ctr"/>
            <a:endParaRPr lang="en-GB" sz="1000" dirty="0"/>
          </a:p>
          <a:p>
            <a:pPr algn="ctr"/>
            <a:endParaRPr lang="en-GB" sz="1000" dirty="0"/>
          </a:p>
          <a:p>
            <a:pPr algn="ctr"/>
            <a:r>
              <a:rPr lang="en-NL" sz="1200" dirty="0"/>
              <a:t>f.t.celik@tudelft.nl</a:t>
            </a:r>
            <a:endParaRPr lang="en-GB" sz="1200" dirty="0"/>
          </a:p>
          <a:p>
            <a:pPr algn="ctr"/>
            <a:r>
              <a:rPr lang="en-US" sz="1200" dirty="0"/>
              <a:t>Microwave Sensing, Signals and Systems (MS3) Group</a:t>
            </a:r>
          </a:p>
          <a:p>
            <a:pPr algn="ctr"/>
            <a:r>
              <a:rPr lang="en-US" sz="1200" dirty="0"/>
              <a:t>Delft University of Technology</a:t>
            </a:r>
          </a:p>
          <a:p>
            <a:pPr algn="ctr"/>
            <a:endParaRPr lang="en-US" sz="1200" dirty="0"/>
          </a:p>
          <a:p>
            <a:pPr algn="ctr"/>
            <a:r>
              <a:rPr lang="en-GB" sz="1200" dirty="0"/>
              <a:t>04</a:t>
            </a:r>
            <a:r>
              <a:rPr lang="en-NL" sz="1200" dirty="0"/>
              <a:t>/</a:t>
            </a:r>
            <a:r>
              <a:rPr lang="en-US" sz="1200" dirty="0"/>
              <a:t>07</a:t>
            </a:r>
            <a:r>
              <a:rPr lang="en-NL" sz="1200" dirty="0"/>
              <a:t>/202</a:t>
            </a:r>
            <a:r>
              <a:rPr lang="en-GB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21613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BA080-AFA2-308F-503D-764CB9621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522" y="1"/>
            <a:ext cx="2833478" cy="2219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1B1907-5109-E1F1-5E62-87396D6A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900" y="1"/>
            <a:ext cx="2977338" cy="2219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259CC0-5579-13DB-6118-0C377F785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198617" cy="2219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241B9F-5FAE-0A30-9F18-FA1692336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8" y="3216905"/>
            <a:ext cx="2824468" cy="1926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85062C-F5F0-913B-307B-6B26DB63C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724" y="3133958"/>
            <a:ext cx="2898554" cy="20095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7F2D93-EC7D-AE3E-451E-59C8BCA1D4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522" y="3112645"/>
            <a:ext cx="2818880" cy="20308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79F243-A94E-776D-3A09-F7A27487B351}"/>
              </a:ext>
            </a:extLst>
          </p:cNvPr>
          <p:cNvSpPr txBox="1"/>
          <p:nvPr/>
        </p:nvSpPr>
        <p:spPr>
          <a:xfrm>
            <a:off x="1195411" y="2234655"/>
            <a:ext cx="807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20 mm</a:t>
            </a:r>
            <a:endParaRPr lang="LID4096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38EDDB-40F6-DD46-0797-59B845ECCEED}"/>
              </a:ext>
            </a:extLst>
          </p:cNvPr>
          <p:cNvSpPr txBox="1"/>
          <p:nvPr/>
        </p:nvSpPr>
        <p:spPr>
          <a:xfrm>
            <a:off x="4350672" y="2229101"/>
            <a:ext cx="807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25 mm</a:t>
            </a:r>
            <a:endParaRPr lang="LID4096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7AFBC1-7EC3-DE7B-B5C5-AC07BE49FF3F}"/>
              </a:ext>
            </a:extLst>
          </p:cNvPr>
          <p:cNvSpPr txBox="1"/>
          <p:nvPr/>
        </p:nvSpPr>
        <p:spPr>
          <a:xfrm>
            <a:off x="7505933" y="2234655"/>
            <a:ext cx="807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30 mm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1451820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9F692F-74E2-244C-6DE9-4CB18B6D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380" y="0"/>
            <a:ext cx="2774233" cy="2364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EAAC2E-C491-474F-6A64-8B5DBF68C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409" y="2843518"/>
            <a:ext cx="3034173" cy="2233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8D1240-BEE6-9F5F-E7E5-D7AC6F46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48" y="2922917"/>
            <a:ext cx="2873324" cy="21285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80880C-8E38-E1E3-0C2E-317554F00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99" y="0"/>
            <a:ext cx="2713733" cy="2485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B087D7-4C75-B74B-87B2-C3031CB55DD2}"/>
              </a:ext>
            </a:extLst>
          </p:cNvPr>
          <p:cNvSpPr txBox="1"/>
          <p:nvPr/>
        </p:nvSpPr>
        <p:spPr>
          <a:xfrm>
            <a:off x="1144668" y="2480482"/>
            <a:ext cx="807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35 mm</a:t>
            </a:r>
            <a:endParaRPr lang="LID4096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5273A8-42B8-EE27-1272-2E537E87739F}"/>
              </a:ext>
            </a:extLst>
          </p:cNvPr>
          <p:cNvSpPr txBox="1"/>
          <p:nvPr/>
        </p:nvSpPr>
        <p:spPr>
          <a:xfrm>
            <a:off x="6736006" y="2436119"/>
            <a:ext cx="807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40 mm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118121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467041-0F03-11DE-E1E7-2E4E32B3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" y="612058"/>
            <a:ext cx="3120482" cy="1843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F6A724-6797-9C9C-1F96-593DCFE7F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83" y="612058"/>
            <a:ext cx="3067213" cy="1843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3FD7D9-4ECA-8758-4B0C-E5A745A41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861" y="576151"/>
            <a:ext cx="2627782" cy="19153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DF83EF-8328-6632-CDD9-4F295C73203F}"/>
              </a:ext>
            </a:extLst>
          </p:cNvPr>
          <p:cNvSpPr txBox="1"/>
          <p:nvPr/>
        </p:nvSpPr>
        <p:spPr>
          <a:xfrm>
            <a:off x="1222567" y="2402473"/>
            <a:ext cx="728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5 mm</a:t>
            </a:r>
            <a:endParaRPr lang="LID4096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D17E3-6A6E-0A02-EA56-B59BAA4E9209}"/>
              </a:ext>
            </a:extLst>
          </p:cNvPr>
          <p:cNvSpPr txBox="1"/>
          <p:nvPr/>
        </p:nvSpPr>
        <p:spPr>
          <a:xfrm>
            <a:off x="4431890" y="2402473"/>
            <a:ext cx="805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10 mm</a:t>
            </a:r>
            <a:endParaRPr lang="LID4096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635FF0-75CC-57F4-DD03-FF23AD8386DF}"/>
              </a:ext>
            </a:extLst>
          </p:cNvPr>
          <p:cNvSpPr txBox="1"/>
          <p:nvPr/>
        </p:nvSpPr>
        <p:spPr>
          <a:xfrm>
            <a:off x="7536963" y="2465838"/>
            <a:ext cx="768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15 mm</a:t>
            </a:r>
            <a:endParaRPr lang="LID4096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EFAE7BC-C77F-0249-F92B-1B6E21C7D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337" y="3082413"/>
            <a:ext cx="2729663" cy="20610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6BBFCDD-8870-D332-561C-5B292A96D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743" y="2947092"/>
            <a:ext cx="2956345" cy="21964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902A3D0-9065-7C53-D444-0972A809E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" y="2947091"/>
            <a:ext cx="2979514" cy="21964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6C8B06-6176-44C5-1078-24C6B1941975}"/>
              </a:ext>
            </a:extLst>
          </p:cNvPr>
          <p:cNvSpPr txBox="1"/>
          <p:nvPr/>
        </p:nvSpPr>
        <p:spPr>
          <a:xfrm>
            <a:off x="2547731" y="22179"/>
            <a:ext cx="4280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/>
              <a:t>@ 7 GHz ( 2</a:t>
            </a:r>
            <a:r>
              <a:rPr lang="en-GB" sz="3000" b="1" baseline="30000" dirty="0"/>
              <a:t>nd</a:t>
            </a:r>
            <a:r>
              <a:rPr lang="en-GB" sz="3000" b="1" dirty="0"/>
              <a:t> Resonance)</a:t>
            </a:r>
            <a:endParaRPr lang="LID4096" sz="3000" b="1" dirty="0"/>
          </a:p>
        </p:txBody>
      </p:sp>
    </p:spTree>
    <p:extLst>
      <p:ext uri="{BB962C8B-B14F-4D97-AF65-F5344CB8AC3E}">
        <p14:creationId xmlns:p14="http://schemas.microsoft.com/office/powerpoint/2010/main" val="62623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AB9340-316C-849D-1D01-6367C591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03491" cy="21864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3DCED6-FE8D-7727-AEFF-137E3096F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10" y="0"/>
            <a:ext cx="3067214" cy="22522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42A02A-067F-FB0B-8B71-5C2762ABE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618" y="0"/>
            <a:ext cx="2842382" cy="21864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F17B978-05D7-FD40-1D2D-991F83E728C5}"/>
              </a:ext>
            </a:extLst>
          </p:cNvPr>
          <p:cNvSpPr txBox="1"/>
          <p:nvPr/>
        </p:nvSpPr>
        <p:spPr>
          <a:xfrm>
            <a:off x="1167275" y="2186448"/>
            <a:ext cx="768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20 mm</a:t>
            </a:r>
            <a:endParaRPr lang="LID4096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45C4EE-33FF-8709-84B5-6EDEA58905EC}"/>
              </a:ext>
            </a:extLst>
          </p:cNvPr>
          <p:cNvSpPr txBox="1"/>
          <p:nvPr/>
        </p:nvSpPr>
        <p:spPr>
          <a:xfrm>
            <a:off x="4320127" y="2233196"/>
            <a:ext cx="768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25 mm</a:t>
            </a:r>
            <a:endParaRPr lang="LID4096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1C33D0-8F7A-8139-CC8F-1FCC78353A03}"/>
              </a:ext>
            </a:extLst>
          </p:cNvPr>
          <p:cNvSpPr txBox="1"/>
          <p:nvPr/>
        </p:nvSpPr>
        <p:spPr>
          <a:xfrm>
            <a:off x="7338339" y="2173013"/>
            <a:ext cx="768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30 mm</a:t>
            </a:r>
            <a:endParaRPr lang="LID4096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DF854-693C-1D15-BE19-AFDDDD6C8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830" y="2957050"/>
            <a:ext cx="2903169" cy="2186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05F03C-48A6-2A8C-7DDB-AC40FA2C9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652" y="2957050"/>
            <a:ext cx="2930481" cy="2186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50C8D2-6547-428E-552F-F893677AF4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957050"/>
            <a:ext cx="2985345" cy="2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0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126B32-61BE-7662-0508-A2CD855B0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743200" cy="2335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56F41-9CE0-476F-00ED-7196246EE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704" y="0"/>
            <a:ext cx="2743200" cy="2473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6F764F-C590-7F72-449A-DBFD0704F4B7}"/>
              </a:ext>
            </a:extLst>
          </p:cNvPr>
          <p:cNvSpPr txBox="1"/>
          <p:nvPr/>
        </p:nvSpPr>
        <p:spPr>
          <a:xfrm>
            <a:off x="987131" y="2304310"/>
            <a:ext cx="768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35 mm</a:t>
            </a:r>
            <a:endParaRPr lang="LID4096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D8551-D19B-5166-393C-5E1D0F0C06E3}"/>
              </a:ext>
            </a:extLst>
          </p:cNvPr>
          <p:cNvSpPr txBox="1"/>
          <p:nvPr/>
        </p:nvSpPr>
        <p:spPr>
          <a:xfrm>
            <a:off x="4697310" y="2358978"/>
            <a:ext cx="768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40 mm</a:t>
            </a:r>
            <a:endParaRPr lang="LID4096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C335E5-B15B-8080-C411-2186B809F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704" y="2757948"/>
            <a:ext cx="2816949" cy="21379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52D9B7-939C-45D7-A86A-0A5FBD246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928709"/>
            <a:ext cx="2816949" cy="208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74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600" y="-28800"/>
            <a:ext cx="9241200" cy="5194800"/>
          </a:xfrm>
        </p:spPr>
      </p:pic>
      <p:sp>
        <p:nvSpPr>
          <p:cNvPr id="4" name="Rectangle 3"/>
          <p:cNvSpPr/>
          <p:nvPr/>
        </p:nvSpPr>
        <p:spPr bwMode="auto">
          <a:xfrm>
            <a:off x="-57601" y="-28800"/>
            <a:ext cx="4687793" cy="72739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 defTabSz="914260" eaLnBrk="0" hangingPunct="0"/>
            <a:endParaRPr lang="en-US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80576"/>
            <a:ext cx="4741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/>
                <a:ea typeface="ヒラギノ角ゴ ProN W3" charset="0"/>
                <a:cs typeface="Arial"/>
                <a:sym typeface="Tahoma" charset="0"/>
              </a:rPr>
              <a:t>Thank you for your attention</a:t>
            </a:r>
            <a:endParaRPr lang="en-US" sz="2800" dirty="0"/>
          </a:p>
        </p:txBody>
      </p:sp>
      <p:pic>
        <p:nvPicPr>
          <p:cNvPr id="9" name="Afbeelding 8" descr="TUDelft_LogoZWAR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6BAE-C9CC-D8D5-25CB-4DAA62AC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3E7BC0-1367-30FF-A32E-29B71CD18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8624" y="1200151"/>
                <a:ext cx="6391279" cy="3270250"/>
              </a:xfrm>
            </p:spPr>
            <p:txBody>
              <a:bodyPr/>
              <a:lstStyle/>
              <a:p>
                <a:r>
                  <a:rPr lang="en-GB" dirty="0"/>
                  <a:t>Aim: Obtaining radiation pattern that has 3dB higher gain 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GB" dirty="0"/>
                  <a:t> direction compared to broadside</a:t>
                </a:r>
              </a:p>
              <a:p>
                <a:r>
                  <a:rPr lang="en-GB" dirty="0"/>
                  <a:t>The 3 dB more gain will compensate the gain drop due to the AF.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3E7BC0-1367-30FF-A32E-29B71CD18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624" y="1200151"/>
                <a:ext cx="6391279" cy="3270250"/>
              </a:xfrm>
              <a:blipFill>
                <a:blip r:embed="rId2"/>
                <a:stretch>
                  <a:fillRect l="-1716" t="-2052" r="-181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3D88059-6751-8263-9B6E-373A729CB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701" y="949735"/>
            <a:ext cx="1971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96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EA9AE-ED3F-4FC0-5ADA-246C22EE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Rectangular Patch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512BF-E7B4-B540-A178-104EF6EA6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263" y="322672"/>
            <a:ext cx="2553113" cy="172617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044129-A176-A70E-3A3A-0B6DE45CC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48" y="2219294"/>
            <a:ext cx="7927258" cy="292420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EAC987-2795-A0DE-A344-9874519C20A9}"/>
              </a:ext>
            </a:extLst>
          </p:cNvPr>
          <p:cNvSpPr txBox="1">
            <a:spLocks/>
          </p:cNvSpPr>
          <p:nvPr/>
        </p:nvSpPr>
        <p:spPr>
          <a:xfrm>
            <a:off x="208624" y="936625"/>
            <a:ext cx="5897207" cy="12826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Rectangular patch is simulated for 3.6 GHz</a:t>
            </a:r>
          </a:p>
          <a:p>
            <a:pPr lvl="1"/>
            <a:r>
              <a:rPr lang="en-GB" dirty="0"/>
              <a:t>X dimension=L=22 mm</a:t>
            </a:r>
          </a:p>
          <a:p>
            <a:pPr lvl="1"/>
            <a:r>
              <a:rPr lang="en-GB" dirty="0"/>
              <a:t>Y dimension=W=20mm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05480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CEAF07-57FB-6D0E-4257-DC1623AF8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912806" cy="2053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075527-C00B-D12B-BEB3-4D9E27971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73" y="0"/>
            <a:ext cx="2969261" cy="2053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A8A5BC-6C69-C15A-855C-5843EEE4E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402" y="1"/>
            <a:ext cx="2966597" cy="2053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0EE50F-EBF7-A8D9-B01B-1A77567D4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986548"/>
            <a:ext cx="2928510" cy="2156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3F0AD9-D2BC-292B-CD97-1F6F69ADC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498" y="2809567"/>
            <a:ext cx="2932737" cy="2333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837AF7-B783-3E35-8240-FADF3BE82C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7092" y="2986548"/>
            <a:ext cx="2766907" cy="215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9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9FE63-BBA5-5BA8-8F01-F65A9E965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23" y="151173"/>
            <a:ext cx="6029945" cy="857250"/>
          </a:xfrm>
        </p:spPr>
        <p:txBody>
          <a:bodyPr>
            <a:normAutofit fontScale="90000"/>
          </a:bodyPr>
          <a:lstStyle/>
          <a:p>
            <a:r>
              <a:rPr lang="en-GB" dirty="0"/>
              <a:t>Rectangular Patch with Walls at radiating Edge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0135A-06C8-C9ED-E318-FC5E94D6F1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41" y="1041487"/>
                <a:ext cx="6280666" cy="964399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Distance between walls are kept as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Wall height is 25mm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0135A-06C8-C9ED-E318-FC5E94D6F1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41" y="1041487"/>
                <a:ext cx="6280666" cy="964399"/>
              </a:xfrm>
              <a:blipFill>
                <a:blip r:embed="rId2"/>
                <a:stretch>
                  <a:fillRect l="-1262" t="-8228" b="-6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540C22F-7FEB-2981-BBDA-0FDB4FBD6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73" y="2005886"/>
            <a:ext cx="8340213" cy="3069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E6AAB4-3BCF-1565-ED47-B6EECCFB6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224" y="0"/>
            <a:ext cx="2494776" cy="228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2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46052D-522A-EC05-24DD-A67CC01C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971800" cy="2217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C778A5-CAF6-0E39-E010-80F183BD3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3563"/>
            <a:ext cx="2971800" cy="21099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5E6145-9286-C4F5-3BD2-14C788950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919" y="1"/>
            <a:ext cx="2987069" cy="2217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B237E-DCD3-CB49-C786-598B80F42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194" y="1"/>
            <a:ext cx="2912806" cy="2220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2C84DA-5553-8AB6-A57B-E28E35014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919" y="2925658"/>
            <a:ext cx="3069221" cy="2217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58FA90-6A9D-3D50-331A-FBC3DB42E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518" y="3033562"/>
            <a:ext cx="2876481" cy="2128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7B673A-9E75-5F2E-D02B-95B602275E46}"/>
              </a:ext>
            </a:extLst>
          </p:cNvPr>
          <p:cNvSpPr txBox="1"/>
          <p:nvPr/>
        </p:nvSpPr>
        <p:spPr>
          <a:xfrm>
            <a:off x="907026" y="2448232"/>
            <a:ext cx="110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@3.5 GHz</a:t>
            </a:r>
            <a:endParaRPr lang="LID4096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790B8B-B70E-A0E2-79F0-7DB142CD968C}"/>
              </a:ext>
            </a:extLst>
          </p:cNvPr>
          <p:cNvSpPr txBox="1"/>
          <p:nvPr/>
        </p:nvSpPr>
        <p:spPr>
          <a:xfrm>
            <a:off x="4055464" y="2402473"/>
            <a:ext cx="110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@7 GHz</a:t>
            </a:r>
            <a:endParaRPr lang="LID4096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D9742-B62E-1423-6E8D-A10C8F6B316D}"/>
              </a:ext>
            </a:extLst>
          </p:cNvPr>
          <p:cNvSpPr txBox="1"/>
          <p:nvPr/>
        </p:nvSpPr>
        <p:spPr>
          <a:xfrm>
            <a:off x="7203902" y="2400576"/>
            <a:ext cx="110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@7.7 GHz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068630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CB508-6884-5DF2-B6BA-D49098D2A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624" y="3045542"/>
            <a:ext cx="8654293" cy="2097958"/>
          </a:xfrm>
        </p:spPr>
        <p:txBody>
          <a:bodyPr/>
          <a:lstStyle/>
          <a:p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5C500-E1B2-30EF-6BB9-63363A71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16045" cy="2227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7CA7D-2244-B5B1-2D6A-07315BD0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252" y="0"/>
            <a:ext cx="3016046" cy="2265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41EBB1-922E-45AD-055F-618B71B8D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505" y="0"/>
            <a:ext cx="2935495" cy="225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8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B5581-4F87-8932-6E60-D826B2826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PARAMETRIC Sweep of Wall Height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CFB0D-5CEE-AA98-3701-C6E6AE338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439C1-E833-3946-92B4-F41C401FB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9141"/>
            <a:ext cx="9144000" cy="336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65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95E136-158E-DF4A-9DFF-FE83D3DA28C7}"/>
              </a:ext>
            </a:extLst>
          </p:cNvPr>
          <p:cNvSpPr txBox="1"/>
          <p:nvPr/>
        </p:nvSpPr>
        <p:spPr>
          <a:xfrm>
            <a:off x="2370750" y="22179"/>
            <a:ext cx="45167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/>
              <a:t>@ 3.5 GHz ( 1</a:t>
            </a:r>
            <a:r>
              <a:rPr lang="en-GB" sz="3000" b="1" baseline="30000" dirty="0"/>
              <a:t>st</a:t>
            </a:r>
            <a:r>
              <a:rPr lang="en-GB" sz="3000" b="1" dirty="0"/>
              <a:t> Resonance)</a:t>
            </a:r>
            <a:endParaRPr lang="LID4096" sz="3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01501-A63E-FCD2-2204-E0F49CBE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666" y="576178"/>
            <a:ext cx="2765334" cy="1961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8B469-FB13-03AB-076A-08C3E1A33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456" y="576176"/>
            <a:ext cx="2925744" cy="1908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B260A-B9CF-6BEB-F00D-EA475DA97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46" y="576178"/>
            <a:ext cx="2925744" cy="1851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B4E519-53E7-FA69-F3D2-C001BD35E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957052"/>
            <a:ext cx="3115688" cy="21864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5FAE42-1961-FE9E-1043-71F5FE44D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456" y="3103886"/>
            <a:ext cx="2897913" cy="20396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D17C0E-B7E9-82E2-5A1F-1C4FE92B4C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4369" y="3103886"/>
            <a:ext cx="2952945" cy="20396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74E20E-A18B-6663-6C91-ED5AD5BB8AFE}"/>
              </a:ext>
            </a:extLst>
          </p:cNvPr>
          <p:cNvSpPr txBox="1"/>
          <p:nvPr/>
        </p:nvSpPr>
        <p:spPr>
          <a:xfrm>
            <a:off x="1288934" y="2428022"/>
            <a:ext cx="728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5 mm</a:t>
            </a:r>
            <a:endParaRPr lang="LID4096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04A52C-B3CD-5587-F9FD-EEADEAA1DCBB}"/>
              </a:ext>
            </a:extLst>
          </p:cNvPr>
          <p:cNvSpPr txBox="1"/>
          <p:nvPr/>
        </p:nvSpPr>
        <p:spPr>
          <a:xfrm>
            <a:off x="4494251" y="2480482"/>
            <a:ext cx="807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10 mm</a:t>
            </a:r>
            <a:endParaRPr lang="LID4096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A7D2E-712F-BACE-1774-CD363185AEA8}"/>
              </a:ext>
            </a:extLst>
          </p:cNvPr>
          <p:cNvSpPr txBox="1"/>
          <p:nvPr/>
        </p:nvSpPr>
        <p:spPr>
          <a:xfrm>
            <a:off x="7401102" y="2484453"/>
            <a:ext cx="807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15 mm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76082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34502</TotalTime>
  <Words>186</Words>
  <Application>Microsoft Office PowerPoint</Application>
  <PresentationFormat>On-screen Show (16:9)</PresentationFormat>
  <Paragraphs>44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Tahoma</vt:lpstr>
      <vt:lpstr>Office Theme</vt:lpstr>
      <vt:lpstr>Custom Design</vt:lpstr>
      <vt:lpstr>Rectangular Patch with Side Walls</vt:lpstr>
      <vt:lpstr>Objective</vt:lpstr>
      <vt:lpstr>Rectangular Patch</vt:lpstr>
      <vt:lpstr>PowerPoint Presentation</vt:lpstr>
      <vt:lpstr>Rectangular Patch with Walls at radiating Edge</vt:lpstr>
      <vt:lpstr>PowerPoint Presentation</vt:lpstr>
      <vt:lpstr>PowerPoint Presentation</vt:lpstr>
      <vt:lpstr>PARAMETRIC Sweep of Wall Height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Feza Çelik</dc:creator>
  <cp:lastModifiedBy>Feza Çelik</cp:lastModifiedBy>
  <cp:revision>1279</cp:revision>
  <cp:lastPrinted>2023-12-08T09:21:44Z</cp:lastPrinted>
  <dcterms:created xsi:type="dcterms:W3CDTF">2015-07-09T11:57:30Z</dcterms:created>
  <dcterms:modified xsi:type="dcterms:W3CDTF">2024-07-04T18:01:40Z</dcterms:modified>
</cp:coreProperties>
</file>